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6"/>
  </p:notesMasterIdLst>
  <p:sldIdLst>
    <p:sldId id="256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660" autoAdjust="0"/>
    <p:restoredTop sz="90929"/>
  </p:normalViewPr>
  <p:slideViewPr>
    <p:cSldViewPr>
      <p:cViewPr varScale="1">
        <p:scale>
          <a:sx n="84" d="100"/>
          <a:sy n="84" d="100"/>
        </p:scale>
        <p:origin x="10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0FEA912-A058-484E-8D0D-D05B1B1A4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11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5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051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" name="Rectangle 2052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7" name="Group 2053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2054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9" name="Rectangle 2055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0" name="Rectangle 2056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1" name="Rectangle 2057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2" name="Rectangle 2058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" name="Rectangle 2059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4" name="Rectangle 2060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5" name="Rectangle 2061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6" name="Rectangle 2062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7" name="Rectangle 2063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charset="0"/>
                </a:endParaRPr>
              </a:p>
            </p:txBody>
          </p:sp>
        </p:grpSp>
      </p:grpSp>
      <p:sp>
        <p:nvSpPr>
          <p:cNvPr id="10259" name="Rectangle 206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6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206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20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20" name="Rectangle 20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9F654-FED5-47CC-8604-B2E3F5E6B0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C52BE-A6A7-4E40-B65A-9FC271EFB0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6D591-9C24-47DB-9DA9-2B8D320AB5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7874-2F12-45CB-90BD-F86B7930B9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CD8F2-0BEA-4E54-A8D3-EBE78FD69F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518A7-8954-4E46-9C17-D71B09DC14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CAE82-42AB-4D43-B284-453CE442D3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412D4-470B-4F83-A107-7FF51DBD42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D8442-0792-416C-9B7D-407FB58C23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E3FF-5404-48A0-8AF3-0BFCB9CA3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43A37-58F7-4ED3-905F-3B2A095C0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802F-9627-4B35-85ED-0DD3E62B61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/>
            </a:lvl1pPr>
          </a:lstStyle>
          <a:p>
            <a:pPr>
              <a:defRPr/>
            </a:pPr>
            <a:r>
              <a:rPr lang="en-US"/>
              <a:t>04.03          6511  Keyboarding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88B93A4-4919-4417-9FB0-1E53486825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charset="0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 spd="med">
    <p:random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6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C6168D-6EDF-4190-B896-F8D7CFD554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2057400"/>
            <a:ext cx="6629400" cy="19812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Business Letters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95800"/>
            <a:ext cx="7620000" cy="1752600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462088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D15ADBF-E91F-4BD4-90D2-6F7617164B4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590800"/>
            <a:ext cx="3657600" cy="3886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b="1" smtClean="0"/>
              <a:t>Typist Initial  </a:t>
            </a:r>
            <a:r>
              <a:rPr lang="en-US" sz="1600" b="1" smtClean="0"/>
              <a:t>Typed a double space below the author’s keyed name.</a:t>
            </a:r>
            <a:endParaRPr lang="en-US" b="1" smtClean="0"/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b="1" smtClean="0"/>
              <a:t>Enclosure Notation        </a:t>
            </a:r>
            <a:r>
              <a:rPr lang="en-US" sz="1600" b="1" smtClean="0"/>
              <a:t>Typed a double space below the typist initials.</a:t>
            </a:r>
            <a:endParaRPr lang="en-US" b="1" smtClean="0"/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b="1" smtClean="0"/>
              <a:t>Copy Notation </a:t>
            </a:r>
            <a:r>
              <a:rPr lang="en-US" sz="1600" b="1" smtClean="0"/>
              <a:t>Typed a double space below  the enclosure notation.</a:t>
            </a:r>
            <a:endParaRPr lang="en-US" b="1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/>
          <a:lstStyle/>
          <a:p>
            <a:pPr eaLnBrk="1" hangingPunct="1"/>
            <a:r>
              <a:rPr lang="en-US" b="1" smtClean="0"/>
              <a:t>Block Style Letter with Special Parts</a:t>
            </a:r>
          </a:p>
        </p:txBody>
      </p:sp>
      <p:graphicFrame>
        <p:nvGraphicFramePr>
          <p:cNvPr id="3074" name="Object 0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167188" y="1447800"/>
          <a:ext cx="4824412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Photo Editor Photo" r:id="rId3" imgW="3761905" imgH="4029637" progId="">
                  <p:embed/>
                </p:oleObj>
              </mc:Choice>
              <mc:Fallback>
                <p:oleObj name="Photo Editor Photo" r:id="rId3" imgW="3761905" imgH="4029637" progId="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88" y="1447800"/>
                        <a:ext cx="4824412" cy="5257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C2C8D9-DE4C-4B30-BD51-4EBE7EB34FA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Notes to Remember!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8925"/>
            <a:ext cx="7543800" cy="499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A </a:t>
            </a:r>
            <a:r>
              <a:rPr lang="en-US" sz="2000" b="1" smtClean="0">
                <a:cs typeface="Times New Roman" pitchFamily="18" charset="0"/>
              </a:rPr>
              <a:t>personal business letter</a:t>
            </a:r>
            <a:r>
              <a:rPr lang="en-US" sz="2000" smtClean="0">
                <a:cs typeface="Times New Roman" pitchFamily="18" charset="0"/>
              </a:rPr>
              <a:t> is correspondence sent from an individual to a person or organization.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A </a:t>
            </a:r>
            <a:r>
              <a:rPr lang="en-US" sz="2000" b="1" smtClean="0">
                <a:cs typeface="Times New Roman" pitchFamily="18" charset="0"/>
              </a:rPr>
              <a:t>business letter</a:t>
            </a:r>
            <a:r>
              <a:rPr lang="en-US" sz="2000" smtClean="0">
                <a:cs typeface="Times New Roman" pitchFamily="18" charset="0"/>
              </a:rPr>
              <a:t> is correspondence sent from a business to another business or to an individual. Because </a:t>
            </a:r>
            <a:r>
              <a:rPr lang="en-US" sz="2000" b="1" smtClean="0">
                <a:cs typeface="Times New Roman" pitchFamily="18" charset="0"/>
              </a:rPr>
              <a:t>letterhead </a:t>
            </a:r>
            <a:r>
              <a:rPr lang="en-US" sz="2000" smtClean="0">
                <a:cs typeface="Times New Roman" pitchFamily="18" charset="0"/>
              </a:rPr>
              <a:t>stationery is used, the return address is not keyed.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The top margin is usually 2“, side and bottom margins are typically 1".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cs typeface="Times New Roman" pitchFamily="18" charset="0"/>
              </a:rPr>
              <a:t>Block format</a:t>
            </a:r>
            <a:r>
              <a:rPr lang="en-US" sz="2000" smtClean="0">
                <a:cs typeface="Times New Roman" pitchFamily="18" charset="0"/>
              </a:rPr>
              <a:t> is one style of writing for personal-business and business letters in which all parts of the letter begin at the left margin.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cs typeface="Times New Roman" pitchFamily="18" charset="0"/>
              </a:rPr>
              <a:t>Typist initials</a:t>
            </a:r>
            <a:r>
              <a:rPr lang="en-US" sz="2000" smtClean="0">
                <a:cs typeface="Times New Roman" pitchFamily="18" charset="0"/>
              </a:rPr>
              <a:t> are the initials of the typist and are used when someone other than the writer prepares the letter. Lowercase letters are used, with no space, and with no punctuation, appearing a double space below the signature.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cs typeface="Times New Roman" pitchFamily="18" charset="0"/>
              </a:rPr>
              <a:t>Enclosure/Attachment </a:t>
            </a:r>
            <a:r>
              <a:rPr lang="en-US" sz="2000" smtClean="0">
                <a:cs typeface="Times New Roman" pitchFamily="18" charset="0"/>
              </a:rPr>
              <a:t>and </a:t>
            </a:r>
            <a:r>
              <a:rPr lang="en-US" sz="2000" b="1" smtClean="0">
                <a:cs typeface="Times New Roman" pitchFamily="18" charset="0"/>
              </a:rPr>
              <a:t>Copy </a:t>
            </a:r>
            <a:r>
              <a:rPr lang="en-US" sz="2000" smtClean="0">
                <a:cs typeface="Times New Roman" pitchFamily="18" charset="0"/>
              </a:rPr>
              <a:t>notations appear a double space below the typist initials.</a:t>
            </a:r>
          </a:p>
        </p:txBody>
      </p:sp>
      <p:pic>
        <p:nvPicPr>
          <p:cNvPr id="13317" name="Picture 4" descr="pencil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81000"/>
            <a:ext cx="1249363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71ACAF-942F-441E-B79E-0E78513681B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Business Letters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391400" cy="1436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 smtClean="0"/>
              <a:t>Personal—Business Letter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personal-business letter is a letter that is sent from an individual to a person or business/organization.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352800"/>
            <a:ext cx="6553200" cy="3009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u="sng" smtClean="0"/>
              <a:t>Business Letter</a:t>
            </a:r>
          </a:p>
          <a:p>
            <a:pPr eaLnBrk="1" hangingPunct="1"/>
            <a:r>
              <a:rPr lang="en-US" sz="2400" smtClean="0"/>
              <a:t>A business letter is sent from a business or organization to another or to an individual.</a:t>
            </a:r>
          </a:p>
          <a:p>
            <a:pPr eaLnBrk="1" hangingPunct="1"/>
            <a:r>
              <a:rPr lang="en-US" sz="2400" smtClean="0"/>
              <a:t>Business letters are usually keyed on </a:t>
            </a:r>
            <a:r>
              <a:rPr lang="en-US" sz="2400" b="1" u="sng" smtClean="0"/>
              <a:t>letterhead</a:t>
            </a:r>
            <a:r>
              <a:rPr lang="en-US" sz="2400" smtClean="0"/>
              <a:t>. The letterhead can consist of the business’ name, address, phone/fax/email, and logo.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362200"/>
            <a:ext cx="1120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572000"/>
            <a:ext cx="14859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04.03          6511  Keyboarding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83C42D-F41D-4C88-BA5C-AA4D067AADC2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8196" name="Picture 2" descr="BD1722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1613"/>
            <a:ext cx="7543800" cy="665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809625"/>
            <a:ext cx="6227763" cy="1016000"/>
          </a:xfrm>
        </p:spPr>
        <p:txBody>
          <a:bodyPr/>
          <a:lstStyle/>
          <a:p>
            <a:pPr algn="ctr" eaLnBrk="1" hangingPunct="1"/>
            <a:r>
              <a:rPr lang="en-US" sz="4000" b="1" smtClean="0"/>
              <a:t>Major Parts of a Letter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47800" y="1633538"/>
            <a:ext cx="5334000" cy="49196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smtClean="0"/>
              <a:t>Return Address</a:t>
            </a:r>
            <a:r>
              <a:rPr lang="en-US" sz="2000" smtClean="0"/>
              <a:t>-the address of the person writing the letter. </a:t>
            </a:r>
            <a:r>
              <a:rPr lang="en-US" sz="2000" b="1" smtClean="0"/>
              <a:t>Letterhead</a:t>
            </a:r>
            <a:r>
              <a:rPr lang="en-US" sz="2000" smtClean="0"/>
              <a:t> if the letter is from a business.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smtClean="0"/>
              <a:t>Dateline</a:t>
            </a:r>
            <a:r>
              <a:rPr lang="en-US" sz="2000" smtClean="0"/>
              <a:t>-Complete and current date.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smtClean="0"/>
              <a:t>Letter Address/Inside Address</a:t>
            </a:r>
            <a:r>
              <a:rPr lang="en-US" sz="2000" smtClean="0"/>
              <a:t>-the address of the person receiving the letter.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smtClean="0"/>
              <a:t>Salutation</a:t>
            </a:r>
            <a:r>
              <a:rPr lang="en-US" sz="2000" smtClean="0"/>
              <a:t>-the greeting of the letter. Example: Dear Sir or Madam: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smtClean="0"/>
              <a:t>Body</a:t>
            </a:r>
            <a:r>
              <a:rPr lang="en-US" sz="2000" smtClean="0"/>
              <a:t>-the message of the letter.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smtClean="0"/>
              <a:t>Complimentary Close-</a:t>
            </a:r>
            <a:r>
              <a:rPr lang="en-US" sz="2000" smtClean="0"/>
              <a:t>the ending of the letter. Example:  Sincerely yours,</a:t>
            </a:r>
            <a:endParaRPr lang="en-US" sz="2000" b="1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smtClean="0"/>
              <a:t>Keyed Name-</a:t>
            </a:r>
            <a:r>
              <a:rPr lang="en-US" sz="2000" smtClean="0"/>
              <a:t>the authors typed name.</a:t>
            </a:r>
            <a:endParaRPr lang="en-US" sz="2000" b="1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smtClean="0"/>
              <a:t>Handwritten Signature</a:t>
            </a:r>
            <a:r>
              <a:rPr lang="en-US" sz="2000" smtClean="0"/>
              <a:t>-the author signs the letter after it has been printed.</a:t>
            </a:r>
            <a:endParaRPr lang="en-US" sz="2000" b="1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000" b="1" smtClean="0"/>
              <a:t>Typist Initials-</a:t>
            </a:r>
            <a:r>
              <a:rPr lang="en-US" sz="2000" smtClean="0"/>
              <a:t>initials of the typist.</a:t>
            </a:r>
            <a:endParaRPr lang="en-US" sz="2000" b="1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39F303-040F-4BD0-AC64-61A5319B080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82000" cy="411163"/>
          </a:xfrm>
        </p:spPr>
        <p:txBody>
          <a:bodyPr/>
          <a:lstStyle/>
          <a:p>
            <a:pPr eaLnBrk="1" hangingPunct="1"/>
            <a:r>
              <a:rPr lang="en-US" b="1" smtClean="0"/>
              <a:t>Formatting a Letter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114800"/>
            <a:ext cx="85344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Paragraphs should not be indented in this style of letter.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Use a standard font style and font size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 Times New Roman, 12 point font.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1.0 spacing within </a:t>
            </a:r>
            <a:r>
              <a:rPr lang="en-US" sz="2000" dirty="0" smtClean="0"/>
              <a:t>paragraphs/Remove Space After Paragraph 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Double space between paragraphs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41854" y="2307746"/>
            <a:ext cx="8153400" cy="12144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 b="1"/>
              <a:t>Block Style</a:t>
            </a:r>
            <a:r>
              <a:rPr lang="en-US" sz="2800"/>
              <a:t> </a:t>
            </a:r>
            <a:r>
              <a:rPr lang="en-US" sz="2400"/>
              <a:t>is one method of formatting a letter. In this style  of letter writing all parts of the letter are keyed at the left margin</a:t>
            </a:r>
            <a:r>
              <a:rPr lang="en-US" sz="2800"/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33387" y="742509"/>
            <a:ext cx="8124825" cy="1327149"/>
            <a:chOff x="258" y="912"/>
            <a:chExt cx="5118" cy="567"/>
          </a:xfrm>
        </p:grpSpPr>
        <p:sp>
          <p:nvSpPr>
            <p:cNvPr id="9224" name="Rectangle 6"/>
            <p:cNvSpPr>
              <a:spLocks noChangeArrowheads="1"/>
            </p:cNvSpPr>
            <p:nvPr/>
          </p:nvSpPr>
          <p:spPr bwMode="auto">
            <a:xfrm>
              <a:off x="1344" y="912"/>
              <a:ext cx="4032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endParaRPr lang="en-US" sz="2400" b="1" i="1" u="sng" dirty="0" smtClean="0">
                <a:cs typeface="Times New Roman" pitchFamily="18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sz="2400" b="1" i="1" u="sng" dirty="0" smtClean="0">
                  <a:cs typeface="Times New Roman" pitchFamily="18" charset="0"/>
                </a:rPr>
                <a:t>Top </a:t>
              </a:r>
              <a:r>
                <a:rPr lang="en-US" sz="2400" b="1" i="1" u="sng" dirty="0">
                  <a:cs typeface="Times New Roman" pitchFamily="18" charset="0"/>
                </a:rPr>
                <a:t>margin of the first page</a:t>
              </a:r>
              <a:r>
                <a:rPr lang="en-US" sz="2400" dirty="0">
                  <a:cs typeface="Times New Roman" pitchFamily="18" charset="0"/>
                </a:rPr>
                <a:t> on a letter is 2”. </a:t>
              </a:r>
              <a:r>
                <a:rPr lang="en-US" sz="2400" b="1" i="1" u="sng" dirty="0" smtClean="0">
                  <a:cs typeface="Times New Roman" pitchFamily="18" charset="0"/>
                </a:rPr>
                <a:t>Side </a:t>
              </a:r>
              <a:r>
                <a:rPr lang="en-US" sz="2400" b="1" i="1" u="sng" dirty="0">
                  <a:cs typeface="Times New Roman" pitchFamily="18" charset="0"/>
                </a:rPr>
                <a:t>margins</a:t>
              </a:r>
              <a:r>
                <a:rPr lang="en-US" sz="2400" dirty="0">
                  <a:cs typeface="Times New Roman" pitchFamily="18" charset="0"/>
                </a:rPr>
                <a:t>  and </a:t>
              </a:r>
              <a:r>
                <a:rPr lang="en-US" sz="2400" b="1" u="sng" dirty="0">
                  <a:cs typeface="Times New Roman" pitchFamily="18" charset="0"/>
                </a:rPr>
                <a:t>Bottom margins</a:t>
              </a:r>
              <a:r>
                <a:rPr lang="en-US" sz="2400" dirty="0">
                  <a:cs typeface="Times New Roman" pitchFamily="18" charset="0"/>
                </a:rPr>
                <a:t> are 1”. </a:t>
              </a:r>
            </a:p>
          </p:txBody>
        </p:sp>
        <p:sp>
          <p:nvSpPr>
            <p:cNvPr id="9225" name="Text Box 7"/>
            <p:cNvSpPr txBox="1">
              <a:spLocks noChangeArrowheads="1"/>
            </p:cNvSpPr>
            <p:nvPr/>
          </p:nvSpPr>
          <p:spPr bwMode="auto">
            <a:xfrm>
              <a:off x="258" y="1152"/>
              <a:ext cx="10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Margins</a:t>
              </a:r>
              <a:r>
                <a:rPr lang="en-US" sz="2800"/>
                <a:t>:</a:t>
              </a:r>
            </a:p>
          </p:txBody>
        </p:sp>
      </p:grp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0" y="4298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211885-8CF1-41CE-8D9E-5CF26C11708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400" b="1"/>
              <a:t>Parts of a Block Style Letter</a:t>
            </a:r>
          </a:p>
        </p:txBody>
      </p:sp>
      <p:pic>
        <p:nvPicPr>
          <p:cNvPr id="10244" name="Picture 3" descr="business letter"/>
          <p:cNvPicPr>
            <a:picLocks noChangeAspect="1" noChangeArrowheads="1"/>
          </p:cNvPicPr>
          <p:nvPr/>
        </p:nvPicPr>
        <p:blipFill>
          <a:blip r:embed="rId2" cstate="print"/>
          <a:srcRect r="3783" b="8000"/>
          <a:stretch>
            <a:fillRect/>
          </a:stretch>
        </p:blipFill>
        <p:spPr bwMode="auto">
          <a:xfrm>
            <a:off x="2209800" y="1524000"/>
            <a:ext cx="44958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981200"/>
            <a:ext cx="2438400" cy="641350"/>
            <a:chOff x="240" y="1632"/>
            <a:chExt cx="1440" cy="458"/>
          </a:xfrm>
        </p:grpSpPr>
        <p:sp>
          <p:nvSpPr>
            <p:cNvPr id="10269" name="Text Box 5"/>
            <p:cNvSpPr txBox="1">
              <a:spLocks noChangeArrowheads="1"/>
            </p:cNvSpPr>
            <p:nvPr/>
          </p:nvSpPr>
          <p:spPr bwMode="auto">
            <a:xfrm>
              <a:off x="240" y="1632"/>
              <a:ext cx="768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Return address</a:t>
              </a:r>
            </a:p>
          </p:txBody>
        </p:sp>
        <p:sp>
          <p:nvSpPr>
            <p:cNvPr id="10270" name="AutoShape 6"/>
            <p:cNvSpPr>
              <a:spLocks noChangeArrowheads="1"/>
            </p:cNvSpPr>
            <p:nvPr/>
          </p:nvSpPr>
          <p:spPr bwMode="auto">
            <a:xfrm>
              <a:off x="1008" y="1776"/>
              <a:ext cx="672" cy="192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3400" y="2590800"/>
            <a:ext cx="2286000" cy="641350"/>
            <a:chOff x="240" y="1632"/>
            <a:chExt cx="1440" cy="404"/>
          </a:xfrm>
        </p:grpSpPr>
        <p:sp>
          <p:nvSpPr>
            <p:cNvPr id="10267" name="Text Box 8"/>
            <p:cNvSpPr txBox="1">
              <a:spLocks noChangeArrowheads="1"/>
            </p:cNvSpPr>
            <p:nvPr/>
          </p:nvSpPr>
          <p:spPr bwMode="auto">
            <a:xfrm>
              <a:off x="240" y="1632"/>
              <a:ext cx="7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Letter address</a:t>
              </a:r>
            </a:p>
          </p:txBody>
        </p:sp>
        <p:sp>
          <p:nvSpPr>
            <p:cNvPr id="10268" name="AutoShape 9"/>
            <p:cNvSpPr>
              <a:spLocks noChangeArrowheads="1"/>
            </p:cNvSpPr>
            <p:nvPr/>
          </p:nvSpPr>
          <p:spPr bwMode="auto">
            <a:xfrm>
              <a:off x="1008" y="1776"/>
              <a:ext cx="672" cy="192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4800" y="3657600"/>
            <a:ext cx="2286000" cy="533400"/>
            <a:chOff x="240" y="1632"/>
            <a:chExt cx="1440" cy="336"/>
          </a:xfrm>
        </p:grpSpPr>
        <p:sp>
          <p:nvSpPr>
            <p:cNvPr id="10265" name="Text Box 11"/>
            <p:cNvSpPr txBox="1">
              <a:spLocks noChangeArrowheads="1"/>
            </p:cNvSpPr>
            <p:nvPr/>
          </p:nvSpPr>
          <p:spPr bwMode="auto">
            <a:xfrm>
              <a:off x="240" y="163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Body</a:t>
              </a:r>
            </a:p>
          </p:txBody>
        </p:sp>
        <p:sp>
          <p:nvSpPr>
            <p:cNvPr id="10266" name="AutoShape 12"/>
            <p:cNvSpPr>
              <a:spLocks noChangeArrowheads="1"/>
            </p:cNvSpPr>
            <p:nvPr/>
          </p:nvSpPr>
          <p:spPr bwMode="auto">
            <a:xfrm>
              <a:off x="1008" y="1776"/>
              <a:ext cx="672" cy="192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0" y="4387850"/>
            <a:ext cx="2667000" cy="641350"/>
            <a:chOff x="0" y="2764"/>
            <a:chExt cx="1680" cy="404"/>
          </a:xfrm>
        </p:grpSpPr>
        <p:sp>
          <p:nvSpPr>
            <p:cNvPr id="10263" name="Text Box 14"/>
            <p:cNvSpPr txBox="1">
              <a:spLocks noChangeArrowheads="1"/>
            </p:cNvSpPr>
            <p:nvPr/>
          </p:nvSpPr>
          <p:spPr bwMode="auto">
            <a:xfrm>
              <a:off x="0" y="2764"/>
              <a:ext cx="12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Complimentary Close</a:t>
              </a:r>
            </a:p>
          </p:txBody>
        </p:sp>
        <p:sp>
          <p:nvSpPr>
            <p:cNvPr id="10264" name="AutoShape 15"/>
            <p:cNvSpPr>
              <a:spLocks noChangeArrowheads="1"/>
            </p:cNvSpPr>
            <p:nvPr/>
          </p:nvSpPr>
          <p:spPr bwMode="auto">
            <a:xfrm>
              <a:off x="1008" y="2928"/>
              <a:ext cx="672" cy="192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52400" y="4997450"/>
            <a:ext cx="2667000" cy="641350"/>
            <a:chOff x="0" y="2764"/>
            <a:chExt cx="1680" cy="404"/>
          </a:xfrm>
        </p:grpSpPr>
        <p:sp>
          <p:nvSpPr>
            <p:cNvPr id="10261" name="Text Box 17"/>
            <p:cNvSpPr txBox="1">
              <a:spLocks noChangeArrowheads="1"/>
            </p:cNvSpPr>
            <p:nvPr/>
          </p:nvSpPr>
          <p:spPr bwMode="auto">
            <a:xfrm>
              <a:off x="0" y="2764"/>
              <a:ext cx="12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Enclosure notation</a:t>
              </a:r>
            </a:p>
          </p:txBody>
        </p:sp>
        <p:sp>
          <p:nvSpPr>
            <p:cNvPr id="10262" name="AutoShape 18"/>
            <p:cNvSpPr>
              <a:spLocks noChangeArrowheads="1"/>
            </p:cNvSpPr>
            <p:nvPr/>
          </p:nvSpPr>
          <p:spPr bwMode="auto">
            <a:xfrm>
              <a:off x="1008" y="2928"/>
              <a:ext cx="672" cy="192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657600" y="2286000"/>
            <a:ext cx="2286000" cy="381000"/>
            <a:chOff x="2592" y="1776"/>
            <a:chExt cx="1440" cy="240"/>
          </a:xfrm>
        </p:grpSpPr>
        <p:sp>
          <p:nvSpPr>
            <p:cNvPr id="10259" name="Text Box 20"/>
            <p:cNvSpPr txBox="1">
              <a:spLocks noChangeArrowheads="1"/>
            </p:cNvSpPr>
            <p:nvPr/>
          </p:nvSpPr>
          <p:spPr bwMode="auto">
            <a:xfrm>
              <a:off x="3072" y="1776"/>
              <a:ext cx="9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Date</a:t>
              </a:r>
            </a:p>
          </p:txBody>
        </p:sp>
        <p:sp>
          <p:nvSpPr>
            <p:cNvPr id="10260" name="AutoShape 21"/>
            <p:cNvSpPr>
              <a:spLocks noChangeArrowheads="1"/>
            </p:cNvSpPr>
            <p:nvPr/>
          </p:nvSpPr>
          <p:spPr bwMode="auto">
            <a:xfrm>
              <a:off x="2592" y="1776"/>
              <a:ext cx="624" cy="240"/>
            </a:xfrm>
            <a:prstGeom prst="leftArrow">
              <a:avLst>
                <a:gd name="adj1" fmla="val 50000"/>
                <a:gd name="adj2" fmla="val 650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3276600" y="3048000"/>
            <a:ext cx="2286000" cy="381000"/>
            <a:chOff x="2592" y="1776"/>
            <a:chExt cx="1440" cy="240"/>
          </a:xfrm>
        </p:grpSpPr>
        <p:sp>
          <p:nvSpPr>
            <p:cNvPr id="10257" name="Text Box 23"/>
            <p:cNvSpPr txBox="1">
              <a:spLocks noChangeArrowheads="1"/>
            </p:cNvSpPr>
            <p:nvPr/>
          </p:nvSpPr>
          <p:spPr bwMode="auto">
            <a:xfrm>
              <a:off x="3072" y="1776"/>
              <a:ext cx="9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Salutation</a:t>
              </a:r>
            </a:p>
          </p:txBody>
        </p:sp>
        <p:sp>
          <p:nvSpPr>
            <p:cNvPr id="10258" name="AutoShape 24"/>
            <p:cNvSpPr>
              <a:spLocks noChangeArrowheads="1"/>
            </p:cNvSpPr>
            <p:nvPr/>
          </p:nvSpPr>
          <p:spPr bwMode="auto">
            <a:xfrm>
              <a:off x="2592" y="1776"/>
              <a:ext cx="624" cy="240"/>
            </a:xfrm>
            <a:prstGeom prst="leftArrow">
              <a:avLst>
                <a:gd name="adj1" fmla="val 50000"/>
                <a:gd name="adj2" fmla="val 650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3581400" y="4953000"/>
            <a:ext cx="2286000" cy="381000"/>
            <a:chOff x="2256" y="3120"/>
            <a:chExt cx="1440" cy="240"/>
          </a:xfrm>
        </p:grpSpPr>
        <p:sp>
          <p:nvSpPr>
            <p:cNvPr id="10255" name="Text Box 26"/>
            <p:cNvSpPr txBox="1">
              <a:spLocks noChangeArrowheads="1"/>
            </p:cNvSpPr>
            <p:nvPr/>
          </p:nvSpPr>
          <p:spPr bwMode="auto">
            <a:xfrm>
              <a:off x="2736" y="3120"/>
              <a:ext cx="9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Writer</a:t>
              </a:r>
            </a:p>
          </p:txBody>
        </p:sp>
        <p:sp>
          <p:nvSpPr>
            <p:cNvPr id="10256" name="AutoShape 27"/>
            <p:cNvSpPr>
              <a:spLocks noChangeArrowheads="1"/>
            </p:cNvSpPr>
            <p:nvPr/>
          </p:nvSpPr>
          <p:spPr bwMode="auto">
            <a:xfrm>
              <a:off x="2256" y="3120"/>
              <a:ext cx="624" cy="240"/>
            </a:xfrm>
            <a:prstGeom prst="leftArrow">
              <a:avLst>
                <a:gd name="adj1" fmla="val 50000"/>
                <a:gd name="adj2" fmla="val 650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253" name="Text Box 28"/>
          <p:cNvSpPr txBox="1">
            <a:spLocks noChangeArrowheads="1"/>
          </p:cNvSpPr>
          <p:nvPr/>
        </p:nvSpPr>
        <p:spPr bwMode="auto">
          <a:xfrm>
            <a:off x="327025" y="578326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0254" name="Text Box 29"/>
          <p:cNvSpPr txBox="1">
            <a:spLocks noChangeArrowheads="1"/>
          </p:cNvSpPr>
          <p:nvPr/>
        </p:nvSpPr>
        <p:spPr bwMode="auto">
          <a:xfrm>
            <a:off x="7086600" y="4648200"/>
            <a:ext cx="1676400" cy="146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Copy Notation—key a DS after the  last line of the letter.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EE7FC6-09BF-4EB2-9A40-3BFC7CED343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229600" cy="685800"/>
          </a:xfrm>
        </p:spPr>
        <p:txBody>
          <a:bodyPr/>
          <a:lstStyle/>
          <a:p>
            <a:pPr eaLnBrk="1" hangingPunct="1"/>
            <a:r>
              <a:rPr lang="en-US" b="1" smtClean="0"/>
              <a:t>Punctuation Styles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568575"/>
            <a:ext cx="3810000" cy="2155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Open Punctuation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There is not a colon or comma in the salutation and there is not a comma in the complimentary closing.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2568575"/>
            <a:ext cx="3048000" cy="1568450"/>
          </a:xfrm>
          <a:solidFill>
            <a:schemeClr val="accent1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Dear Ms. Smith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Sincerely yours</a:t>
            </a: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181600" y="4724400"/>
            <a:ext cx="3048000" cy="18018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Dear Ms. Smith: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Sincerely yours, 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28650" y="4953000"/>
            <a:ext cx="396240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b="1"/>
              <a:t>Mixed Punctuation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A colon is in the salutation and a comma is in the close.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nimBg="1" autoUpdateAnimBg="0"/>
      <p:bldP spid="27653" grpId="0" animBg="1" autoUpdateAnimBg="0"/>
      <p:bldP spid="276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CF77DB-C90D-45E2-BE20-2356890D72F9}" type="slidenum">
              <a:rPr lang="en-US" smtClean="0"/>
              <a:pPr/>
              <a:t>7</a:t>
            </a:fld>
            <a:endParaRPr lang="en-US" smtClean="0"/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230188" y="1752600"/>
          <a:ext cx="4449762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hoto Editor Photo" r:id="rId3" imgW="5114286" imgH="4105848" progId="">
                  <p:embed/>
                </p:oleObj>
              </mc:Choice>
              <mc:Fallback>
                <p:oleObj name="Photo Editor Photo" r:id="rId3" imgW="5114286" imgH="4105848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1752600"/>
                        <a:ext cx="4449762" cy="49530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Personal—Business Letter</a:t>
            </a:r>
            <a:br>
              <a:rPr lang="en-US" b="1" smtClean="0"/>
            </a:br>
            <a:r>
              <a:rPr lang="en-US" b="1" smtClean="0"/>
              <a:t>with Mixed Punctuation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267200" y="3581400"/>
            <a:ext cx="4419600" cy="1828800"/>
            <a:chOff x="2688" y="2256"/>
            <a:chExt cx="2784" cy="1152"/>
          </a:xfrm>
        </p:grpSpPr>
        <p:sp>
          <p:nvSpPr>
            <p:cNvPr id="1033" name="AutoShape 5"/>
            <p:cNvSpPr>
              <a:spLocks noChangeArrowheads="1"/>
            </p:cNvSpPr>
            <p:nvPr/>
          </p:nvSpPr>
          <p:spPr bwMode="auto">
            <a:xfrm>
              <a:off x="2784" y="2352"/>
              <a:ext cx="1056" cy="240"/>
            </a:xfrm>
            <a:prstGeom prst="leftArrow">
              <a:avLst>
                <a:gd name="adj1" fmla="val 50000"/>
                <a:gd name="adj2" fmla="val 1100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4" name="AutoShape 6"/>
            <p:cNvSpPr>
              <a:spLocks noChangeArrowheads="1"/>
            </p:cNvSpPr>
            <p:nvPr/>
          </p:nvSpPr>
          <p:spPr bwMode="auto">
            <a:xfrm>
              <a:off x="2688" y="3168"/>
              <a:ext cx="1056" cy="240"/>
            </a:xfrm>
            <a:prstGeom prst="leftArrow">
              <a:avLst>
                <a:gd name="adj1" fmla="val 50000"/>
                <a:gd name="adj2" fmla="val 1100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5" name="Text Box 7"/>
            <p:cNvSpPr txBox="1">
              <a:spLocks noChangeArrowheads="1"/>
            </p:cNvSpPr>
            <p:nvPr/>
          </p:nvSpPr>
          <p:spPr bwMode="auto">
            <a:xfrm>
              <a:off x="3744" y="2256"/>
              <a:ext cx="1728" cy="11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Mixed Punctuation: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The colon is keyed in the salutation and the comma is keyed in the complimentary close.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429000" y="1600200"/>
            <a:ext cx="5715000" cy="1463675"/>
            <a:chOff x="1968" y="912"/>
            <a:chExt cx="3600" cy="922"/>
          </a:xfrm>
        </p:grpSpPr>
        <p:sp>
          <p:nvSpPr>
            <p:cNvPr id="1031" name="Text Box 9"/>
            <p:cNvSpPr txBox="1">
              <a:spLocks noChangeArrowheads="1"/>
            </p:cNvSpPr>
            <p:nvPr/>
          </p:nvSpPr>
          <p:spPr bwMode="auto">
            <a:xfrm>
              <a:off x="3072" y="912"/>
              <a:ext cx="2496" cy="92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Return Address: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The personal-business letter uses the return address with the dateline a single space beneath. </a:t>
              </a:r>
            </a:p>
          </p:txBody>
        </p:sp>
        <p:sp>
          <p:nvSpPr>
            <p:cNvPr id="1032" name="AutoShape 10"/>
            <p:cNvSpPr>
              <a:spLocks noChangeArrowheads="1"/>
            </p:cNvSpPr>
            <p:nvPr/>
          </p:nvSpPr>
          <p:spPr bwMode="auto">
            <a:xfrm>
              <a:off x="1968" y="1248"/>
              <a:ext cx="1104" cy="192"/>
            </a:xfrm>
            <a:prstGeom prst="leftArrow">
              <a:avLst>
                <a:gd name="adj1" fmla="val 50000"/>
                <a:gd name="adj2" fmla="val 14375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3E94772-125A-43A4-8EA2-20F358DC3188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152400" y="1752600"/>
          <a:ext cx="40386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hoto Editor Photo" r:id="rId3" imgW="3381847" imgH="4105848" progId="">
                  <p:embed/>
                </p:oleObj>
              </mc:Choice>
              <mc:Fallback>
                <p:oleObj name="Photo Editor Photo" r:id="rId3" imgW="3381847" imgH="4105848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4038600" cy="50292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Business Letter with</a:t>
            </a:r>
            <a:br>
              <a:rPr lang="en-US" sz="4000" b="1" smtClean="0"/>
            </a:br>
            <a:r>
              <a:rPr lang="en-US" sz="4000" b="1" smtClean="0"/>
              <a:t> Open Punctuation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810000" y="3276600"/>
            <a:ext cx="4876800" cy="2133600"/>
            <a:chOff x="2400" y="2064"/>
            <a:chExt cx="3072" cy="1344"/>
          </a:xfrm>
        </p:grpSpPr>
        <p:sp>
          <p:nvSpPr>
            <p:cNvPr id="2057" name="AutoShape 5"/>
            <p:cNvSpPr>
              <a:spLocks noChangeArrowheads="1"/>
            </p:cNvSpPr>
            <p:nvPr/>
          </p:nvSpPr>
          <p:spPr bwMode="auto">
            <a:xfrm>
              <a:off x="2400" y="2208"/>
              <a:ext cx="1344" cy="192"/>
            </a:xfrm>
            <a:prstGeom prst="leftArrow">
              <a:avLst>
                <a:gd name="adj1" fmla="val 50000"/>
                <a:gd name="adj2" fmla="val 1750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58" name="AutoShape 6"/>
            <p:cNvSpPr>
              <a:spLocks noChangeArrowheads="1"/>
            </p:cNvSpPr>
            <p:nvPr/>
          </p:nvSpPr>
          <p:spPr bwMode="auto">
            <a:xfrm>
              <a:off x="2544" y="3168"/>
              <a:ext cx="1296" cy="240"/>
            </a:xfrm>
            <a:prstGeom prst="leftArrow">
              <a:avLst>
                <a:gd name="adj1" fmla="val 50000"/>
                <a:gd name="adj2" fmla="val 13500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59" name="Text Box 7"/>
            <p:cNvSpPr txBox="1">
              <a:spLocks noChangeArrowheads="1"/>
            </p:cNvSpPr>
            <p:nvPr/>
          </p:nvSpPr>
          <p:spPr bwMode="auto">
            <a:xfrm>
              <a:off x="3744" y="2064"/>
              <a:ext cx="1728" cy="10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Open Punctuation: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The colon is not keyed in the salutation and the comma is not keyed in the complimentary close.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124200" y="1371600"/>
            <a:ext cx="5715000" cy="1603375"/>
            <a:chOff x="1968" y="912"/>
            <a:chExt cx="3600" cy="1010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3072" y="912"/>
              <a:ext cx="2496" cy="10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Letterhead: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The business letter uses letterhead instead of a return address, which consists of the business’ name, address, phone/fax/email, and logo. </a:t>
              </a:r>
            </a:p>
          </p:txBody>
        </p:sp>
        <p:sp>
          <p:nvSpPr>
            <p:cNvPr id="2056" name="AutoShape 10"/>
            <p:cNvSpPr>
              <a:spLocks noChangeArrowheads="1"/>
            </p:cNvSpPr>
            <p:nvPr/>
          </p:nvSpPr>
          <p:spPr bwMode="auto">
            <a:xfrm>
              <a:off x="1968" y="1248"/>
              <a:ext cx="1104" cy="192"/>
            </a:xfrm>
            <a:prstGeom prst="leftArrow">
              <a:avLst>
                <a:gd name="adj1" fmla="val 50000"/>
                <a:gd name="adj2" fmla="val 143750"/>
              </a:avLst>
            </a:prstGeom>
            <a:solidFill>
              <a:srgbClr val="000000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79D2BB-01B0-4981-9CFB-D0B2A7D1CC3F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12291" name="Picture 2" descr="BD1722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03225"/>
            <a:ext cx="7620000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933450"/>
            <a:ext cx="7696200" cy="1143000"/>
          </a:xfrm>
        </p:spPr>
        <p:txBody>
          <a:bodyPr/>
          <a:lstStyle/>
          <a:p>
            <a:pPr algn="ctr" eaLnBrk="1" hangingPunct="1"/>
            <a:r>
              <a:rPr lang="en-US" b="1" smtClean="0"/>
              <a:t>Special Letter Parts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1965325"/>
            <a:ext cx="5715000" cy="4587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b="1" smtClean="0"/>
              <a:t>Typist initials </a:t>
            </a:r>
            <a:r>
              <a:rPr lang="en-US" sz="2200" smtClean="0"/>
              <a:t>are used when someone other than the author types the letter. Typed a DS below the writer’s name, in lowercase letters, with no space or punctuation.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/>
              <a:t>Enclosure notation</a:t>
            </a:r>
            <a:r>
              <a:rPr lang="en-US" sz="2200" smtClean="0"/>
              <a:t> is used when additional items are included in the envelope with the letter.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/>
              <a:t>Attachment notation</a:t>
            </a:r>
            <a:r>
              <a:rPr lang="en-US" sz="2200" smtClean="0"/>
              <a:t> is used when additional items are clipped, stapled, etc… to the letter.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/>
              <a:t>Copy notation</a:t>
            </a:r>
            <a:r>
              <a:rPr lang="en-US" sz="2200" smtClean="0"/>
              <a:t> is used when a copy of the letter is sent to someone in addition to the addressee/letter address.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</p:bldLst>
  </p:timing>
</p:sld>
</file>

<file path=ppt/theme/theme1.xml><?xml version="1.0" encoding="utf-8"?>
<a:theme xmlns:a="http://schemas.openxmlformats.org/drawingml/2006/main" name="D.  6.00 Powerpoint">
  <a:themeElements>
    <a:clrScheme name="D.  6.00 Powerpoint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D.  6.00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.  6.00 Powerpoint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.  6.00 Powerpoint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.  6.00 Powerpoint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.  6.00 Powerpoint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.  6.00 Powerpoint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.  6.00 Powerpoint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.  6.00 Powerpoint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.  6.00 Powerpoint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.  6.00 Powerpoint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.  6.00 Powerpoint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.  6.00 Powerpoint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.  6.00 Powerpoint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B560FFCFFEA64A9595DF5A732C96E2" ma:contentTypeVersion="1" ma:contentTypeDescription="Create a new document." ma:contentTypeScope="" ma:versionID="0adffaa8ae05e869938b9690a3a7e57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BD9E7A6-3A16-4A1E-858E-7F1ED57929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58B0CD-F4CC-4EB0-B65B-844C2FE15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8B172C6-0D8D-4053-920B-9298BEA3C69A}">
  <ds:schemaRefs>
    <ds:schemaRef ds:uri="http://purl.org/dc/elements/1.1/"/>
    <ds:schemaRef ds:uri="http://purl.org/dc/terms/"/>
    <ds:schemaRef ds:uri="http://schemas.microsoft.com/sharepoint/v3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E:\Keyboarding Curriculum Guide\M.  Proofreading 006\D.  6.00 Powerpoint.ppt</Template>
  <TotalTime>1019</TotalTime>
  <Words>727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Times New Roman</vt:lpstr>
      <vt:lpstr>Wingdings</vt:lpstr>
      <vt:lpstr>D.  6.00 Powerpoint</vt:lpstr>
      <vt:lpstr>Photo Editor Photo</vt:lpstr>
      <vt:lpstr>Business Letters</vt:lpstr>
      <vt:lpstr>Business Letters</vt:lpstr>
      <vt:lpstr>Major Parts of a Letter</vt:lpstr>
      <vt:lpstr>Formatting a Letter</vt:lpstr>
      <vt:lpstr>PowerPoint Presentation</vt:lpstr>
      <vt:lpstr>Punctuation Styles</vt:lpstr>
      <vt:lpstr>Personal—Business Letter with Mixed Punctuation</vt:lpstr>
      <vt:lpstr>Business Letter with  Open Punctuation</vt:lpstr>
      <vt:lpstr>Special Letter Parts</vt:lpstr>
      <vt:lpstr>Block Style Letter with Special Parts</vt:lpstr>
      <vt:lpstr>Notes to Remember!</vt:lpstr>
    </vt:vector>
  </TitlesOfParts>
  <Company>West Lake Middle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Memorandums and Letters</dc:title>
  <dc:subject>Keyboarding</dc:subject>
  <dc:creator>Regina Watkins</dc:creator>
  <cp:lastModifiedBy>ashley.tyler</cp:lastModifiedBy>
  <cp:revision>71</cp:revision>
  <dcterms:created xsi:type="dcterms:W3CDTF">2005-11-16T15:05:47Z</dcterms:created>
  <dcterms:modified xsi:type="dcterms:W3CDTF">2015-02-27T14:18:39Z</dcterms:modified>
</cp:coreProperties>
</file>